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9144000" cy="5143500" type="screen16x9"/>
  <p:notesSz cx="6858000" cy="9144000"/>
  <p:embeddedFontLst>
    <p:embeddedFont>
      <p:font typeface="Amatic SC" panose="00000500000000000000" pitchFamily="2" charset="-79"/>
      <p:regular r:id="rId11"/>
      <p:bold r:id="rId12"/>
    </p:embeddedFont>
    <p:embeddedFont>
      <p:font typeface="Source Code Pro" panose="020B0509030403020204" pitchFamily="49" charset="0"/>
      <p:regular r:id="rId13"/>
      <p:bold r:id="rId14"/>
      <p:italic r:id="rId15"/>
      <p:boldItalic r:id="rId16"/>
    </p:embeddedFont>
    <p:embeddedFont>
      <p:font typeface="Source Code Pro Medium" panose="020B0509030403020204" pitchFamily="49"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F578FC-C1A3-48FA-80A5-7C713FFE7DB4}">
  <a:tblStyle styleId="{89F578FC-C1A3-48FA-80A5-7C713FFE7DB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theme" Target="theme/theme1.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c95894bae5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c95894bae5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c95894bae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c95894bae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c95894bae5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c95894bae5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c95894bae5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c95894bae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c95894bae5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c95894bae5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c95894bae5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95894bae5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c95894bae5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c95894bae5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311700" y="392150"/>
            <a:ext cx="8520600" cy="2690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endParaRPr/>
          </a:p>
        </p:txBody>
      </p:sp>
      <p:sp>
        <p:nvSpPr>
          <p:cNvPr id="12" name="Google Shape;12;p2"/>
          <p:cNvSpPr txBox="1">
            <a:spLocks noGrp="1"/>
          </p:cNvSpPr>
          <p:nvPr>
            <p:ph type="subTitle" idx="1"/>
          </p:nvPr>
        </p:nvSpPr>
        <p:spPr>
          <a:xfrm>
            <a:off x="311700" y="3890400"/>
            <a:ext cx="8520600" cy="706200"/>
          </a:xfrm>
          <a:prstGeom prst="rect">
            <a:avLst/>
          </a:prstGeom>
        </p:spPr>
        <p:txBody>
          <a:bodyPr spcFirstLastPara="1" wrap="square" lIns="91425" tIns="91425" rIns="91425" bIns="91425" anchor="ctr" anchorCtr="0">
            <a:normAutofit/>
          </a:bodyPr>
          <a:lstStyle>
            <a:lvl1pPr lvl="0" algn="ctr">
              <a:lnSpc>
                <a:spcPct val="100000"/>
              </a:lnSpc>
              <a:spcBef>
                <a:spcPts val="0"/>
              </a:spcBef>
              <a:spcAft>
                <a:spcPts val="0"/>
              </a:spcAft>
              <a:buClr>
                <a:schemeClr val="accent1"/>
              </a:buClr>
              <a:buSzPts val="2100"/>
              <a:buNone/>
              <a:defRPr sz="2100" b="1">
                <a:solidFill>
                  <a:schemeClr val="accent1"/>
                </a:solidFill>
              </a:defRPr>
            </a:lvl1pPr>
            <a:lvl2pPr lvl="1" algn="ctr">
              <a:lnSpc>
                <a:spcPct val="100000"/>
              </a:lnSpc>
              <a:spcBef>
                <a:spcPts val="0"/>
              </a:spcBef>
              <a:spcAft>
                <a:spcPts val="0"/>
              </a:spcAft>
              <a:buClr>
                <a:schemeClr val="accent1"/>
              </a:buClr>
              <a:buSzPts val="2100"/>
              <a:buNone/>
              <a:defRPr sz="2100" b="1">
                <a:solidFill>
                  <a:schemeClr val="accent1"/>
                </a:solidFill>
              </a:defRPr>
            </a:lvl2pPr>
            <a:lvl3pPr lvl="2" algn="ctr">
              <a:lnSpc>
                <a:spcPct val="100000"/>
              </a:lnSpc>
              <a:spcBef>
                <a:spcPts val="0"/>
              </a:spcBef>
              <a:spcAft>
                <a:spcPts val="0"/>
              </a:spcAft>
              <a:buClr>
                <a:schemeClr val="accent1"/>
              </a:buClr>
              <a:buSzPts val="2100"/>
              <a:buNone/>
              <a:defRPr sz="2100" b="1">
                <a:solidFill>
                  <a:schemeClr val="accent1"/>
                </a:solidFill>
              </a:defRPr>
            </a:lvl3pPr>
            <a:lvl4pPr lvl="3" algn="ctr">
              <a:lnSpc>
                <a:spcPct val="100000"/>
              </a:lnSpc>
              <a:spcBef>
                <a:spcPts val="0"/>
              </a:spcBef>
              <a:spcAft>
                <a:spcPts val="0"/>
              </a:spcAft>
              <a:buClr>
                <a:schemeClr val="accent1"/>
              </a:buClr>
              <a:buSzPts val="2100"/>
              <a:buNone/>
              <a:defRPr sz="2100" b="1">
                <a:solidFill>
                  <a:schemeClr val="accent1"/>
                </a:solidFill>
              </a:defRPr>
            </a:lvl4pPr>
            <a:lvl5pPr lvl="4" algn="ctr">
              <a:lnSpc>
                <a:spcPct val="100000"/>
              </a:lnSpc>
              <a:spcBef>
                <a:spcPts val="0"/>
              </a:spcBef>
              <a:spcAft>
                <a:spcPts val="0"/>
              </a:spcAft>
              <a:buClr>
                <a:schemeClr val="accent1"/>
              </a:buClr>
              <a:buSzPts val="2100"/>
              <a:buNone/>
              <a:defRPr sz="2100" b="1">
                <a:solidFill>
                  <a:schemeClr val="accent1"/>
                </a:solidFill>
              </a:defRPr>
            </a:lvl5pPr>
            <a:lvl6pPr lvl="5" algn="ctr">
              <a:lnSpc>
                <a:spcPct val="100000"/>
              </a:lnSpc>
              <a:spcBef>
                <a:spcPts val="0"/>
              </a:spcBef>
              <a:spcAft>
                <a:spcPts val="0"/>
              </a:spcAft>
              <a:buClr>
                <a:schemeClr val="accent1"/>
              </a:buClr>
              <a:buSzPts val="2100"/>
              <a:buNone/>
              <a:defRPr sz="2100" b="1">
                <a:solidFill>
                  <a:schemeClr val="accent1"/>
                </a:solidFill>
              </a:defRPr>
            </a:lvl6pPr>
            <a:lvl7pPr lvl="6" algn="ctr">
              <a:lnSpc>
                <a:spcPct val="100000"/>
              </a:lnSpc>
              <a:spcBef>
                <a:spcPts val="0"/>
              </a:spcBef>
              <a:spcAft>
                <a:spcPts val="0"/>
              </a:spcAft>
              <a:buClr>
                <a:schemeClr val="accent1"/>
              </a:buClr>
              <a:buSzPts val="2100"/>
              <a:buNone/>
              <a:defRPr sz="2100" b="1">
                <a:solidFill>
                  <a:schemeClr val="accent1"/>
                </a:solidFill>
              </a:defRPr>
            </a:lvl7pPr>
            <a:lvl8pPr lvl="7" algn="ctr">
              <a:lnSpc>
                <a:spcPct val="100000"/>
              </a:lnSpc>
              <a:spcBef>
                <a:spcPts val="0"/>
              </a:spcBef>
              <a:spcAft>
                <a:spcPts val="0"/>
              </a:spcAft>
              <a:buClr>
                <a:schemeClr val="accent1"/>
              </a:buClr>
              <a:buSzPts val="2100"/>
              <a:buNone/>
              <a:defRPr sz="2100" b="1">
                <a:solidFill>
                  <a:schemeClr val="accent1"/>
                </a:solidFill>
              </a:defRPr>
            </a:lvl8pPr>
            <a:lvl9pPr lvl="8" algn="ctr">
              <a:lnSpc>
                <a:spcPct val="100000"/>
              </a:lnSpc>
              <a:spcBef>
                <a:spcPts val="0"/>
              </a:spcBef>
              <a:spcAft>
                <a:spcPts val="0"/>
              </a:spcAft>
              <a:buClr>
                <a:schemeClr val="accent1"/>
              </a:buClr>
              <a:buSzPts val="2100"/>
              <a:buNone/>
              <a:defRPr sz="2100" b="1">
                <a:solidFill>
                  <a:schemeClr val="accen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240275"/>
            <a:ext cx="8520600" cy="19818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a:spLocks noGrp="1"/>
          </p:cNvSpPr>
          <p:nvPr>
            <p:ph type="body" idx="1"/>
          </p:nvPr>
        </p:nvSpPr>
        <p:spPr>
          <a:xfrm>
            <a:off x="311700" y="33046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accent1"/>
              </a:buClr>
              <a:buSzPts val="1800"/>
              <a:buChar char="●"/>
              <a:defRPr>
                <a:solidFill>
                  <a:schemeClr val="accent1"/>
                </a:solidFill>
                <a:highlight>
                  <a:schemeClr val="dk1"/>
                </a:highlight>
              </a:defRPr>
            </a:lvl1pPr>
            <a:lvl2pPr marL="914400" lvl="1" indent="-317500" algn="ctr">
              <a:spcBef>
                <a:spcPts val="0"/>
              </a:spcBef>
              <a:spcAft>
                <a:spcPts val="0"/>
              </a:spcAft>
              <a:buClr>
                <a:schemeClr val="accent1"/>
              </a:buClr>
              <a:buSzPts val="1400"/>
              <a:buChar char="○"/>
              <a:defRPr>
                <a:solidFill>
                  <a:schemeClr val="accent1"/>
                </a:solidFill>
                <a:highlight>
                  <a:schemeClr val="dk1"/>
                </a:highlight>
              </a:defRPr>
            </a:lvl2pPr>
            <a:lvl3pPr marL="1371600" lvl="2" indent="-317500" algn="ctr">
              <a:spcBef>
                <a:spcPts val="0"/>
              </a:spcBef>
              <a:spcAft>
                <a:spcPts val="0"/>
              </a:spcAft>
              <a:buClr>
                <a:schemeClr val="accent1"/>
              </a:buClr>
              <a:buSzPts val="1400"/>
              <a:buChar char="■"/>
              <a:defRPr>
                <a:solidFill>
                  <a:schemeClr val="accent1"/>
                </a:solidFill>
                <a:highlight>
                  <a:schemeClr val="dk1"/>
                </a:highlight>
              </a:defRPr>
            </a:lvl3pPr>
            <a:lvl4pPr marL="1828800" lvl="3" indent="-317500" algn="ctr">
              <a:spcBef>
                <a:spcPts val="0"/>
              </a:spcBef>
              <a:spcAft>
                <a:spcPts val="0"/>
              </a:spcAft>
              <a:buClr>
                <a:schemeClr val="accent1"/>
              </a:buClr>
              <a:buSzPts val="1400"/>
              <a:buChar char="●"/>
              <a:defRPr>
                <a:solidFill>
                  <a:schemeClr val="accent1"/>
                </a:solidFill>
                <a:highlight>
                  <a:schemeClr val="dk1"/>
                </a:highlight>
              </a:defRPr>
            </a:lvl4pPr>
            <a:lvl5pPr marL="2286000" lvl="4" indent="-317500" algn="ctr">
              <a:spcBef>
                <a:spcPts val="0"/>
              </a:spcBef>
              <a:spcAft>
                <a:spcPts val="0"/>
              </a:spcAft>
              <a:buClr>
                <a:schemeClr val="accent1"/>
              </a:buClr>
              <a:buSzPts val="1400"/>
              <a:buChar char="○"/>
              <a:defRPr>
                <a:solidFill>
                  <a:schemeClr val="accent1"/>
                </a:solidFill>
                <a:highlight>
                  <a:schemeClr val="dk1"/>
                </a:highlight>
              </a:defRPr>
            </a:lvl5pPr>
            <a:lvl6pPr marL="2743200" lvl="5" indent="-317500" algn="ctr">
              <a:spcBef>
                <a:spcPts val="0"/>
              </a:spcBef>
              <a:spcAft>
                <a:spcPts val="0"/>
              </a:spcAft>
              <a:buClr>
                <a:schemeClr val="accent1"/>
              </a:buClr>
              <a:buSzPts val="1400"/>
              <a:buChar char="■"/>
              <a:defRPr>
                <a:solidFill>
                  <a:schemeClr val="accent1"/>
                </a:solidFill>
                <a:highlight>
                  <a:schemeClr val="dk1"/>
                </a:highlight>
              </a:defRPr>
            </a:lvl6pPr>
            <a:lvl7pPr marL="3200400" lvl="6" indent="-317500" algn="ctr">
              <a:spcBef>
                <a:spcPts val="0"/>
              </a:spcBef>
              <a:spcAft>
                <a:spcPts val="0"/>
              </a:spcAft>
              <a:buClr>
                <a:schemeClr val="accent1"/>
              </a:buClr>
              <a:buSzPts val="1400"/>
              <a:buChar char="●"/>
              <a:defRPr>
                <a:solidFill>
                  <a:schemeClr val="accent1"/>
                </a:solidFill>
                <a:highlight>
                  <a:schemeClr val="dk1"/>
                </a:highlight>
              </a:defRPr>
            </a:lvl7pPr>
            <a:lvl8pPr marL="3657600" lvl="7" indent="-317500" algn="ctr">
              <a:spcBef>
                <a:spcPts val="0"/>
              </a:spcBef>
              <a:spcAft>
                <a:spcPts val="0"/>
              </a:spcAft>
              <a:buClr>
                <a:schemeClr val="accent1"/>
              </a:buClr>
              <a:buSzPts val="1400"/>
              <a:buChar char="○"/>
              <a:defRPr>
                <a:solidFill>
                  <a:schemeClr val="accent1"/>
                </a:solidFill>
                <a:highlight>
                  <a:schemeClr val="dk1"/>
                </a:highlight>
              </a:defRPr>
            </a:lvl8pPr>
            <a:lvl9pPr marL="4114800" lvl="8" indent="-317500" algn="ctr">
              <a:spcBef>
                <a:spcPts val="0"/>
              </a:spcBef>
              <a:spcAft>
                <a:spcPts val="0"/>
              </a:spcAft>
              <a:buClr>
                <a:schemeClr val="accent1"/>
              </a:buClr>
              <a:buSzPts val="1400"/>
              <a:buChar char="■"/>
              <a:defRPr>
                <a:solidFill>
                  <a:schemeClr val="accent1"/>
                </a:solidFill>
                <a:highlight>
                  <a:schemeClr val="dk1"/>
                </a:highlight>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2802750" y="802500"/>
            <a:ext cx="3538500" cy="3538500"/>
          </a:xfrm>
          <a:prstGeom prst="rect">
            <a:avLst/>
          </a:prstGeom>
          <a:solidFill>
            <a:srgbClr val="FFFFFF"/>
          </a:solidFill>
        </p:spPr>
        <p:txBody>
          <a:bodyPr spcFirstLastPara="1" wrap="square" lIns="91425" tIns="91425" rIns="91425" bIns="91425" anchor="ctr"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19" name="Google Shape;19;p4"/>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5"/>
          <p:cNvSpPr txBox="1">
            <a:spLocks noGrp="1"/>
          </p:cNvSpPr>
          <p:nvPr>
            <p:ph type="body" idx="1"/>
          </p:nvPr>
        </p:nvSpPr>
        <p:spPr>
          <a:xfrm>
            <a:off x="311700" y="1228675"/>
            <a:ext cx="3999900" cy="3340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1228675"/>
            <a:ext cx="3999900" cy="3340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04800" y="309350"/>
            <a:ext cx="8537700" cy="7482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38;p9"/>
          <p:cNvCxnSpPr/>
          <p:nvPr/>
        </p:nvCxnSpPr>
        <p:spPr>
          <a:xfrm>
            <a:off x="5029675" y="4495500"/>
            <a:ext cx="468300" cy="0"/>
          </a:xfrm>
          <a:prstGeom prst="straightConnector1">
            <a:avLst/>
          </a:prstGeom>
          <a:noFill/>
          <a:ln w="28575" cap="flat" cmpd="sng">
            <a:solidFill>
              <a:schemeClr val="lt1"/>
            </a:solidFill>
            <a:prstDash val="solid"/>
            <a:round/>
            <a:headEnd type="none" w="sm" len="sm"/>
            <a:tailEnd type="none" w="sm" len="sm"/>
          </a:ln>
        </p:spPr>
      </p:cxnSp>
      <p:sp>
        <p:nvSpPr>
          <p:cNvPr id="39" name="Google Shape;39;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40" name="Google Shape;40;p9"/>
          <p:cNvSpPr txBox="1">
            <a:spLocks noGrp="1"/>
          </p:cNvSpPr>
          <p:nvPr>
            <p:ph type="subTitle" idx="1"/>
          </p:nvPr>
        </p:nvSpPr>
        <p:spPr>
          <a:xfrm>
            <a:off x="265500" y="2845223"/>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1" name="Google Shape;4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accent1"/>
              </a:buClr>
              <a:buSzPts val="1800"/>
              <a:buChar char="●"/>
              <a:defRPr>
                <a:solidFill>
                  <a:schemeClr val="accent1"/>
                </a:solidFill>
                <a:highlight>
                  <a:schemeClr val="lt1"/>
                </a:highlight>
              </a:defRPr>
            </a:lvl1pPr>
            <a:lvl2pPr marL="914400" lvl="1" indent="-317500">
              <a:spcBef>
                <a:spcPts val="0"/>
              </a:spcBef>
              <a:spcAft>
                <a:spcPts val="0"/>
              </a:spcAft>
              <a:buClr>
                <a:schemeClr val="accent1"/>
              </a:buClr>
              <a:buSzPts val="1400"/>
              <a:buChar char="○"/>
              <a:defRPr>
                <a:solidFill>
                  <a:schemeClr val="accent1"/>
                </a:solidFill>
                <a:highlight>
                  <a:schemeClr val="lt1"/>
                </a:highlight>
              </a:defRPr>
            </a:lvl2pPr>
            <a:lvl3pPr marL="1371600" lvl="2" indent="-317500">
              <a:spcBef>
                <a:spcPts val="0"/>
              </a:spcBef>
              <a:spcAft>
                <a:spcPts val="0"/>
              </a:spcAft>
              <a:buClr>
                <a:schemeClr val="accent1"/>
              </a:buClr>
              <a:buSzPts val="1400"/>
              <a:buChar char="■"/>
              <a:defRPr>
                <a:solidFill>
                  <a:schemeClr val="accent1"/>
                </a:solidFill>
                <a:highlight>
                  <a:schemeClr val="lt1"/>
                </a:highlight>
              </a:defRPr>
            </a:lvl3pPr>
            <a:lvl4pPr marL="1828800" lvl="3" indent="-317500">
              <a:spcBef>
                <a:spcPts val="0"/>
              </a:spcBef>
              <a:spcAft>
                <a:spcPts val="0"/>
              </a:spcAft>
              <a:buClr>
                <a:schemeClr val="accent1"/>
              </a:buClr>
              <a:buSzPts val="1400"/>
              <a:buChar char="●"/>
              <a:defRPr>
                <a:solidFill>
                  <a:schemeClr val="accent1"/>
                </a:solidFill>
                <a:highlight>
                  <a:schemeClr val="lt1"/>
                </a:highlight>
              </a:defRPr>
            </a:lvl4pPr>
            <a:lvl5pPr marL="2286000" lvl="4" indent="-317500">
              <a:spcBef>
                <a:spcPts val="0"/>
              </a:spcBef>
              <a:spcAft>
                <a:spcPts val="0"/>
              </a:spcAft>
              <a:buClr>
                <a:schemeClr val="accent1"/>
              </a:buClr>
              <a:buSzPts val="1400"/>
              <a:buChar char="○"/>
              <a:defRPr>
                <a:solidFill>
                  <a:schemeClr val="accent1"/>
                </a:solidFill>
                <a:highlight>
                  <a:schemeClr val="lt1"/>
                </a:highlight>
              </a:defRPr>
            </a:lvl5pPr>
            <a:lvl6pPr marL="2743200" lvl="5" indent="-317500">
              <a:spcBef>
                <a:spcPts val="0"/>
              </a:spcBef>
              <a:spcAft>
                <a:spcPts val="0"/>
              </a:spcAft>
              <a:buClr>
                <a:schemeClr val="accent1"/>
              </a:buClr>
              <a:buSzPts val="1400"/>
              <a:buChar char="■"/>
              <a:defRPr>
                <a:solidFill>
                  <a:schemeClr val="accent1"/>
                </a:solidFill>
                <a:highlight>
                  <a:schemeClr val="lt1"/>
                </a:highlight>
              </a:defRPr>
            </a:lvl6pPr>
            <a:lvl7pPr marL="3200400" lvl="6" indent="-317500">
              <a:spcBef>
                <a:spcPts val="0"/>
              </a:spcBef>
              <a:spcAft>
                <a:spcPts val="0"/>
              </a:spcAft>
              <a:buClr>
                <a:schemeClr val="accent1"/>
              </a:buClr>
              <a:buSzPts val="1400"/>
              <a:buChar char="●"/>
              <a:defRPr>
                <a:solidFill>
                  <a:schemeClr val="accent1"/>
                </a:solidFill>
                <a:highlight>
                  <a:schemeClr val="lt1"/>
                </a:highlight>
              </a:defRPr>
            </a:lvl7pPr>
            <a:lvl8pPr marL="3657600" lvl="7" indent="-317500">
              <a:spcBef>
                <a:spcPts val="0"/>
              </a:spcBef>
              <a:spcAft>
                <a:spcPts val="0"/>
              </a:spcAft>
              <a:buClr>
                <a:schemeClr val="accent1"/>
              </a:buClr>
              <a:buSzPts val="1400"/>
              <a:buChar char="○"/>
              <a:defRPr>
                <a:solidFill>
                  <a:schemeClr val="accent1"/>
                </a:solidFill>
                <a:highlight>
                  <a:schemeClr val="lt1"/>
                </a:highlight>
              </a:defRPr>
            </a:lvl8pPr>
            <a:lvl9pPr marL="4114800" lvl="8" indent="-317500">
              <a:spcBef>
                <a:spcPts val="0"/>
              </a:spcBef>
              <a:spcAft>
                <a:spcPts val="0"/>
              </a:spcAft>
              <a:buClr>
                <a:schemeClr val="accent1"/>
              </a:buClr>
              <a:buSzPts val="1400"/>
              <a:buChar char="■"/>
              <a:defRPr>
                <a:solidFill>
                  <a:schemeClr val="accent1"/>
                </a:solidFill>
                <a:highlight>
                  <a:schemeClr val="lt1"/>
                </a:highlight>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beach-day">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92850"/>
            <a:ext cx="8520600" cy="8010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311700" y="1228675"/>
            <a:ext cx="8520600" cy="3340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marL="1371600" lvl="2"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marL="1828800" lvl="3"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marL="2286000" lvl="4"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marL="2743200" lvl="5"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marL="3200400" lvl="6"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marL="3657600" lvl="7"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marL="4114800" lvl="8"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med">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3"/>
          <p:cNvSpPr txBox="1">
            <a:spLocks noGrp="1"/>
          </p:cNvSpPr>
          <p:nvPr>
            <p:ph type="ctrTitle"/>
          </p:nvPr>
        </p:nvSpPr>
        <p:spPr>
          <a:xfrm>
            <a:off x="311700" y="392150"/>
            <a:ext cx="8520600" cy="2690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HungerMate</a:t>
            </a:r>
            <a:endParaRPr/>
          </a:p>
        </p:txBody>
      </p:sp>
      <p:sp>
        <p:nvSpPr>
          <p:cNvPr id="57" name="Google Shape;57;p13"/>
          <p:cNvSpPr txBox="1">
            <a:spLocks noGrp="1"/>
          </p:cNvSpPr>
          <p:nvPr>
            <p:ph type="subTitle" idx="1"/>
          </p:nvPr>
        </p:nvSpPr>
        <p:spPr>
          <a:xfrm>
            <a:off x="311700" y="3890400"/>
            <a:ext cx="8520600" cy="706200"/>
          </a:xfrm>
          <a:prstGeom prst="rect">
            <a:avLst/>
          </a:prstGeom>
        </p:spPr>
        <p:txBody>
          <a:bodyPr spcFirstLastPara="1" wrap="square" lIns="91425" tIns="91425" rIns="91425" bIns="91425" anchor="ctr" anchorCtr="0">
            <a:normAutofit fontScale="62500" lnSpcReduction="20000"/>
          </a:bodyPr>
          <a:lstStyle/>
          <a:p>
            <a:pPr marL="0" lvl="0" indent="0" algn="ctr" rtl="0">
              <a:spcBef>
                <a:spcPts val="0"/>
              </a:spcBef>
              <a:spcAft>
                <a:spcPts val="0"/>
              </a:spcAft>
              <a:buNone/>
            </a:pPr>
            <a:r>
              <a:rPr lang="en"/>
              <a:t>Haricharan Mukthineni</a:t>
            </a:r>
            <a:endParaRPr/>
          </a:p>
          <a:p>
            <a:pPr marL="0" lvl="0" indent="0" algn="ctr" rtl="0">
              <a:spcBef>
                <a:spcPts val="0"/>
              </a:spcBef>
              <a:spcAft>
                <a:spcPts val="0"/>
              </a:spcAft>
              <a:buNone/>
            </a:pPr>
            <a:r>
              <a:rPr lang="en"/>
              <a:t>Gabriel Braun</a:t>
            </a:r>
            <a:endParaRPr/>
          </a:p>
          <a:p>
            <a:pPr marL="0" lvl="0" indent="0" algn="ctr" rtl="0">
              <a:spcBef>
                <a:spcPts val="0"/>
              </a:spcBef>
              <a:spcAft>
                <a:spcPts val="0"/>
              </a:spcAft>
              <a:buNone/>
            </a:pPr>
            <a:r>
              <a:rPr lang="en"/>
              <a:t>Christopher Mendoza</a:t>
            </a:r>
            <a:endParaRPr/>
          </a:p>
        </p:txBody>
      </p:sp>
      <p:pic>
        <p:nvPicPr>
          <p:cNvPr id="58" name="Google Shape;58;p13"/>
          <p:cNvPicPr preferRelativeResize="0"/>
          <p:nvPr/>
        </p:nvPicPr>
        <p:blipFill>
          <a:blip r:embed="rId3">
            <a:alphaModFix/>
          </a:blip>
          <a:stretch>
            <a:fillRect/>
          </a:stretch>
        </p:blipFill>
        <p:spPr>
          <a:xfrm>
            <a:off x="7049350" y="3553950"/>
            <a:ext cx="1600400" cy="14590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Introduction</a:t>
            </a:r>
            <a:endParaRPr/>
          </a:p>
        </p:txBody>
      </p:sp>
      <p:sp>
        <p:nvSpPr>
          <p:cNvPr id="64" name="Google Shape;64;p14"/>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0" lvl="0" indent="0" algn="just" rtl="0">
              <a:lnSpc>
                <a:spcPct val="150000"/>
              </a:lnSpc>
              <a:spcBef>
                <a:spcPts val="0"/>
              </a:spcBef>
              <a:spcAft>
                <a:spcPts val="0"/>
              </a:spcAft>
              <a:buNone/>
            </a:pPr>
            <a:r>
              <a:rPr lang="en" sz="1200">
                <a:solidFill>
                  <a:srgbClr val="000000"/>
                </a:solidFill>
                <a:latin typeface="Source Code Pro Medium"/>
                <a:ea typeface="Source Code Pro Medium"/>
                <a:cs typeface="Source Code Pro Medium"/>
                <a:sym typeface="Source Code Pro Medium"/>
              </a:rPr>
              <a:t>For this project, we have been tasked with creating a command line application that allows users to place a food order from a restaurant. This application will allow users to filter their selections based on the culture of the food such as Chinese, Mexican, Indian, etc. Customers will then be allowed to customize their food, choose a delivery method, and finalize their order with their payment information. The orders received will be stored in a MySQL database.</a:t>
            </a:r>
            <a:r>
              <a:rPr lang="en" sz="1350">
                <a:solidFill>
                  <a:srgbClr val="000000"/>
                </a:solidFill>
                <a:latin typeface="Source Code Pro Medium"/>
                <a:ea typeface="Source Code Pro Medium"/>
                <a:cs typeface="Source Code Pro Medium"/>
                <a:sym typeface="Source Code Pro Medium"/>
              </a:rPr>
              <a:t> </a:t>
            </a:r>
            <a:r>
              <a:rPr lang="en" sz="1200">
                <a:solidFill>
                  <a:srgbClr val="000000"/>
                </a:solidFill>
                <a:latin typeface="Source Code Pro Medium"/>
                <a:ea typeface="Source Code Pro Medium"/>
                <a:cs typeface="Source Code Pro Medium"/>
                <a:sym typeface="Source Code Pro Medium"/>
              </a:rPr>
              <a:t>This project proposal outlines the design and development of a user interface that makes use of database integration and agile approaches to give users a customized and dynamic experience.</a:t>
            </a:r>
            <a:endParaRPr>
              <a:latin typeface="Source Code Pro Medium"/>
              <a:ea typeface="Source Code Pro Medium"/>
              <a:cs typeface="Source Code Pro Medium"/>
              <a:sym typeface="Source Code Pro Medium"/>
            </a:endParaRPr>
          </a:p>
        </p:txBody>
      </p:sp>
      <p:pic>
        <p:nvPicPr>
          <p:cNvPr id="65" name="Google Shape;65;p14"/>
          <p:cNvPicPr preferRelativeResize="0"/>
          <p:nvPr/>
        </p:nvPicPr>
        <p:blipFill>
          <a:blip r:embed="rId3">
            <a:alphaModFix/>
          </a:blip>
          <a:stretch>
            <a:fillRect/>
          </a:stretch>
        </p:blipFill>
        <p:spPr>
          <a:xfrm>
            <a:off x="4700301" y="3510658"/>
            <a:ext cx="3328407" cy="133999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Statement of problem</a:t>
            </a:r>
            <a:endParaRPr/>
          </a:p>
        </p:txBody>
      </p:sp>
      <p:sp>
        <p:nvSpPr>
          <p:cNvPr id="71" name="Google Shape;71;p15"/>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0" lvl="0" indent="0" algn="l" rtl="0">
              <a:lnSpc>
                <a:spcPct val="150000"/>
              </a:lnSpc>
              <a:spcBef>
                <a:spcPts val="1400"/>
              </a:spcBef>
              <a:spcAft>
                <a:spcPts val="1400"/>
              </a:spcAft>
              <a:buNone/>
            </a:pPr>
            <a:r>
              <a:rPr lang="en" sz="1200">
                <a:solidFill>
                  <a:srgbClr val="000000"/>
                </a:solidFill>
                <a:latin typeface="Source Code Pro Medium"/>
                <a:ea typeface="Source Code Pro Medium"/>
                <a:cs typeface="Source Code Pro Medium"/>
                <a:sym typeface="Source Code Pro Medium"/>
              </a:rPr>
              <a:t>Today about 60% of consumers in the U.S order delivery or takeout once a week. Digital Ordering has grown over 300% faster since 2014. A lack of an online ordering service leads to a restaurant losing on potential sales because the customer might decide to go somewhere else if they don’t have the convenience of ordering online. We will be implementing an application that addresses food customers' needs of having access to online ordering.</a:t>
            </a:r>
            <a:endParaRPr>
              <a:latin typeface="Source Code Pro Medium"/>
              <a:ea typeface="Source Code Pro Medium"/>
              <a:cs typeface="Source Code Pro Medium"/>
              <a:sym typeface="Source Code Pro Medium"/>
            </a:endParaRPr>
          </a:p>
        </p:txBody>
      </p:sp>
      <p:pic>
        <p:nvPicPr>
          <p:cNvPr id="72" name="Google Shape;72;p15"/>
          <p:cNvPicPr preferRelativeResize="0"/>
          <p:nvPr/>
        </p:nvPicPr>
        <p:blipFill>
          <a:blip r:embed="rId3">
            <a:alphaModFix/>
          </a:blip>
          <a:stretch>
            <a:fillRect/>
          </a:stretch>
        </p:blipFill>
        <p:spPr>
          <a:xfrm>
            <a:off x="2462912" y="3061854"/>
            <a:ext cx="4577175" cy="187974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Intent of study</a:t>
            </a:r>
            <a:endParaRPr/>
          </a:p>
        </p:txBody>
      </p:sp>
      <p:sp>
        <p:nvSpPr>
          <p:cNvPr id="78" name="Google Shape;78;p16"/>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0" lvl="0" indent="182880" algn="just" rtl="0">
              <a:lnSpc>
                <a:spcPct val="150000"/>
              </a:lnSpc>
              <a:spcBef>
                <a:spcPts val="0"/>
              </a:spcBef>
              <a:spcAft>
                <a:spcPts val="0"/>
              </a:spcAft>
              <a:buNone/>
            </a:pPr>
            <a:r>
              <a:rPr lang="en" sz="1200">
                <a:solidFill>
                  <a:srgbClr val="000000"/>
                </a:solidFill>
                <a:latin typeface="Source Code Pro Medium"/>
                <a:ea typeface="Source Code Pro Medium"/>
                <a:cs typeface="Source Code Pro Medium"/>
                <a:sym typeface="Source Code Pro Medium"/>
              </a:rPr>
              <a:t>The intent of this study is to create a food ordering application which gives hungry customers the convenience of ordering food online. The proposed system aims to streamline the food ordering process, improve customer satisfaction, and enhance operational efficiency for participating restaurants.</a:t>
            </a:r>
            <a:endParaRPr sz="1200">
              <a:solidFill>
                <a:srgbClr val="000000"/>
              </a:solidFill>
              <a:latin typeface="Source Code Pro Medium"/>
              <a:ea typeface="Source Code Pro Medium"/>
              <a:cs typeface="Source Code Pro Medium"/>
              <a:sym typeface="Source Code Pro Medium"/>
            </a:endParaRPr>
          </a:p>
          <a:p>
            <a:pPr marL="0" lvl="0" indent="182880" algn="just" rtl="0">
              <a:lnSpc>
                <a:spcPct val="150000"/>
              </a:lnSpc>
              <a:spcBef>
                <a:spcPts val="0"/>
              </a:spcBef>
              <a:spcAft>
                <a:spcPts val="0"/>
              </a:spcAft>
              <a:buNone/>
            </a:pPr>
            <a:endParaRPr sz="1200">
              <a:solidFill>
                <a:srgbClr val="000000"/>
              </a:solidFill>
              <a:latin typeface="Source Code Pro Medium"/>
              <a:ea typeface="Source Code Pro Medium"/>
              <a:cs typeface="Source Code Pro Medium"/>
              <a:sym typeface="Source Code Pro Medium"/>
            </a:endParaRPr>
          </a:p>
        </p:txBody>
      </p:sp>
      <p:pic>
        <p:nvPicPr>
          <p:cNvPr id="79" name="Google Shape;79;p16"/>
          <p:cNvPicPr preferRelativeResize="0"/>
          <p:nvPr/>
        </p:nvPicPr>
        <p:blipFill>
          <a:blip r:embed="rId3">
            <a:alphaModFix/>
          </a:blip>
          <a:stretch>
            <a:fillRect/>
          </a:stretch>
        </p:blipFill>
        <p:spPr>
          <a:xfrm>
            <a:off x="5376500" y="2431925"/>
            <a:ext cx="2742450" cy="2360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Research Questions</a:t>
            </a:r>
            <a:endParaRPr/>
          </a:p>
        </p:txBody>
      </p:sp>
      <p:sp>
        <p:nvSpPr>
          <p:cNvPr id="85" name="Google Shape;85;p17"/>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640080" lvl="0" indent="-304800" algn="just" rtl="0">
              <a:lnSpc>
                <a:spcPct val="150000"/>
              </a:lnSpc>
              <a:spcBef>
                <a:spcPts val="0"/>
              </a:spcBef>
              <a:spcAft>
                <a:spcPts val="0"/>
              </a:spcAft>
              <a:buClr>
                <a:srgbClr val="000000"/>
              </a:buClr>
              <a:buSzPts val="1200"/>
              <a:buFont typeface="Source Code Pro Medium"/>
              <a:buChar char="●"/>
            </a:pPr>
            <a:r>
              <a:rPr lang="en" sz="1200">
                <a:solidFill>
                  <a:srgbClr val="000000"/>
                </a:solidFill>
                <a:latin typeface="Source Code Pro Medium"/>
                <a:ea typeface="Source Code Pro Medium"/>
                <a:cs typeface="Source Code Pro Medium"/>
                <a:sym typeface="Source Code Pro Medium"/>
              </a:rPr>
              <a:t>Does this app provide ease of use?</a:t>
            </a:r>
            <a:endParaRPr sz="1200">
              <a:solidFill>
                <a:srgbClr val="000000"/>
              </a:solidFill>
              <a:latin typeface="Source Code Pro Medium"/>
              <a:ea typeface="Source Code Pro Medium"/>
              <a:cs typeface="Source Code Pro Medium"/>
              <a:sym typeface="Source Code Pro Medium"/>
            </a:endParaRPr>
          </a:p>
          <a:p>
            <a:pPr marL="640080" lvl="0" indent="-304800" algn="just" rtl="0">
              <a:lnSpc>
                <a:spcPct val="150000"/>
              </a:lnSpc>
              <a:spcBef>
                <a:spcPts val="0"/>
              </a:spcBef>
              <a:spcAft>
                <a:spcPts val="0"/>
              </a:spcAft>
              <a:buClr>
                <a:srgbClr val="000000"/>
              </a:buClr>
              <a:buSzPts val="1200"/>
              <a:buFont typeface="Source Code Pro Medium"/>
              <a:buChar char="●"/>
            </a:pPr>
            <a:r>
              <a:rPr lang="en" sz="1200">
                <a:solidFill>
                  <a:srgbClr val="000000"/>
                </a:solidFill>
                <a:latin typeface="Source Code Pro Medium"/>
                <a:ea typeface="Source Code Pro Medium"/>
                <a:cs typeface="Source Code Pro Medium"/>
                <a:sym typeface="Source Code Pro Medium"/>
              </a:rPr>
              <a:t>What features or services do customers value most in an online food ordering platform?</a:t>
            </a:r>
            <a:endParaRPr sz="1200">
              <a:solidFill>
                <a:srgbClr val="000000"/>
              </a:solidFill>
              <a:latin typeface="Source Code Pro Medium"/>
              <a:ea typeface="Source Code Pro Medium"/>
              <a:cs typeface="Source Code Pro Medium"/>
              <a:sym typeface="Source Code Pro Medium"/>
            </a:endParaRPr>
          </a:p>
          <a:p>
            <a:pPr marL="640080" lvl="0" indent="-304800" algn="just" rtl="0">
              <a:lnSpc>
                <a:spcPct val="150000"/>
              </a:lnSpc>
              <a:spcBef>
                <a:spcPts val="0"/>
              </a:spcBef>
              <a:spcAft>
                <a:spcPts val="0"/>
              </a:spcAft>
              <a:buClr>
                <a:srgbClr val="000000"/>
              </a:buClr>
              <a:buSzPts val="1200"/>
              <a:buFont typeface="Source Code Pro Medium"/>
              <a:buChar char="●"/>
            </a:pPr>
            <a:r>
              <a:rPr lang="en" sz="1200">
                <a:solidFill>
                  <a:srgbClr val="000000"/>
                </a:solidFill>
                <a:latin typeface="Source Code Pro Medium"/>
                <a:ea typeface="Source Code Pro Medium"/>
                <a:cs typeface="Source Code Pro Medium"/>
                <a:sym typeface="Source Code Pro Medium"/>
              </a:rPr>
              <a:t>How do existing platforms differentiate themselves, and what opportunities exist for innovation?</a:t>
            </a:r>
            <a:endParaRPr>
              <a:latin typeface="Source Code Pro Medium"/>
              <a:ea typeface="Source Code Pro Medium"/>
              <a:cs typeface="Source Code Pro Medium"/>
              <a:sym typeface="Source Code Pro Medium"/>
            </a:endParaRPr>
          </a:p>
        </p:txBody>
      </p:sp>
      <p:pic>
        <p:nvPicPr>
          <p:cNvPr id="86" name="Google Shape;86;p17"/>
          <p:cNvPicPr preferRelativeResize="0"/>
          <p:nvPr/>
        </p:nvPicPr>
        <p:blipFill>
          <a:blip r:embed="rId3">
            <a:alphaModFix/>
          </a:blip>
          <a:stretch>
            <a:fillRect/>
          </a:stretch>
        </p:blipFill>
        <p:spPr>
          <a:xfrm>
            <a:off x="7249400" y="68550"/>
            <a:ext cx="1729275" cy="1249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SamPle Data </a:t>
            </a:r>
            <a:endParaRPr/>
          </a:p>
        </p:txBody>
      </p:sp>
      <p:sp>
        <p:nvSpPr>
          <p:cNvPr id="92" name="Google Shape;92;p18"/>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93" name="Google Shape;93;p18"/>
          <p:cNvPicPr preferRelativeResize="0"/>
          <p:nvPr/>
        </p:nvPicPr>
        <p:blipFill>
          <a:blip r:embed="rId3">
            <a:alphaModFix/>
          </a:blip>
          <a:stretch>
            <a:fillRect/>
          </a:stretch>
        </p:blipFill>
        <p:spPr>
          <a:xfrm>
            <a:off x="11200" y="1008800"/>
            <a:ext cx="4259275" cy="1162050"/>
          </a:xfrm>
          <a:prstGeom prst="rect">
            <a:avLst/>
          </a:prstGeom>
          <a:noFill/>
          <a:ln>
            <a:noFill/>
          </a:ln>
        </p:spPr>
      </p:pic>
      <p:pic>
        <p:nvPicPr>
          <p:cNvPr id="94" name="Google Shape;94;p18"/>
          <p:cNvPicPr preferRelativeResize="0"/>
          <p:nvPr/>
        </p:nvPicPr>
        <p:blipFill>
          <a:blip r:embed="rId4">
            <a:alphaModFix/>
          </a:blip>
          <a:stretch>
            <a:fillRect/>
          </a:stretch>
        </p:blipFill>
        <p:spPr>
          <a:xfrm>
            <a:off x="2175547" y="2504472"/>
            <a:ext cx="4450325" cy="2551900"/>
          </a:xfrm>
          <a:prstGeom prst="rect">
            <a:avLst/>
          </a:prstGeom>
          <a:noFill/>
          <a:ln>
            <a:noFill/>
          </a:ln>
        </p:spPr>
      </p:pic>
      <p:pic>
        <p:nvPicPr>
          <p:cNvPr id="95" name="Google Shape;95;p18"/>
          <p:cNvPicPr preferRelativeResize="0"/>
          <p:nvPr/>
        </p:nvPicPr>
        <p:blipFill>
          <a:blip r:embed="rId5">
            <a:alphaModFix/>
          </a:blip>
          <a:stretch>
            <a:fillRect/>
          </a:stretch>
        </p:blipFill>
        <p:spPr>
          <a:xfrm>
            <a:off x="4461525" y="1008788"/>
            <a:ext cx="4450325" cy="1131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Methodology</a:t>
            </a:r>
            <a:endParaRPr/>
          </a:p>
        </p:txBody>
      </p:sp>
      <p:sp>
        <p:nvSpPr>
          <p:cNvPr id="101" name="Google Shape;101;p19"/>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0" lvl="0" indent="182880" algn="just" rtl="0">
              <a:lnSpc>
                <a:spcPct val="150000"/>
              </a:lnSpc>
              <a:spcBef>
                <a:spcPts val="0"/>
              </a:spcBef>
              <a:spcAft>
                <a:spcPts val="0"/>
              </a:spcAft>
              <a:buNone/>
            </a:pPr>
            <a:r>
              <a:rPr lang="en" sz="1200">
                <a:solidFill>
                  <a:srgbClr val="000000"/>
                </a:solidFill>
                <a:latin typeface="Source Code Pro Medium"/>
                <a:ea typeface="Source Code Pro Medium"/>
                <a:cs typeface="Source Code Pro Medium"/>
                <a:sym typeface="Source Code Pro Medium"/>
              </a:rPr>
              <a:t>SCRUM Process</a:t>
            </a:r>
            <a:endParaRPr sz="1200">
              <a:solidFill>
                <a:srgbClr val="000000"/>
              </a:solidFill>
              <a:latin typeface="Source Code Pro Medium"/>
              <a:ea typeface="Source Code Pro Medium"/>
              <a:cs typeface="Source Code Pro Medium"/>
              <a:sym typeface="Source Code Pro Medium"/>
            </a:endParaRPr>
          </a:p>
          <a:p>
            <a:pPr marL="0" lvl="0" indent="182880" algn="just" rtl="0">
              <a:lnSpc>
                <a:spcPct val="150000"/>
              </a:lnSpc>
              <a:spcBef>
                <a:spcPts val="0"/>
              </a:spcBef>
              <a:spcAft>
                <a:spcPts val="0"/>
              </a:spcAft>
              <a:buNone/>
            </a:pPr>
            <a:r>
              <a:rPr lang="en" sz="1200">
                <a:solidFill>
                  <a:srgbClr val="000000"/>
                </a:solidFill>
                <a:latin typeface="Source Code Pro Medium"/>
                <a:ea typeface="Source Code Pro Medium"/>
                <a:cs typeface="Source Code Pro Medium"/>
                <a:sym typeface="Source Code Pro Medium"/>
              </a:rPr>
              <a:t>APPLICATION: C++ Application</a:t>
            </a:r>
            <a:endParaRPr sz="1200">
              <a:solidFill>
                <a:srgbClr val="000000"/>
              </a:solidFill>
              <a:latin typeface="Source Code Pro Medium"/>
              <a:ea typeface="Source Code Pro Medium"/>
              <a:cs typeface="Source Code Pro Medium"/>
              <a:sym typeface="Source Code Pro Medium"/>
            </a:endParaRPr>
          </a:p>
          <a:p>
            <a:pPr marL="0" lvl="0" indent="182880" algn="just" rtl="0">
              <a:lnSpc>
                <a:spcPct val="150000"/>
              </a:lnSpc>
              <a:spcBef>
                <a:spcPts val="0"/>
              </a:spcBef>
              <a:spcAft>
                <a:spcPts val="0"/>
              </a:spcAft>
              <a:buNone/>
            </a:pPr>
            <a:r>
              <a:rPr lang="en" sz="1200">
                <a:solidFill>
                  <a:srgbClr val="000000"/>
                </a:solidFill>
                <a:latin typeface="Source Code Pro Medium"/>
                <a:ea typeface="Source Code Pro Medium"/>
                <a:cs typeface="Source Code Pro Medium"/>
                <a:sym typeface="Source Code Pro Medium"/>
              </a:rPr>
              <a:t>IDE: Visual Studio </a:t>
            </a:r>
            <a:endParaRPr sz="1200">
              <a:solidFill>
                <a:srgbClr val="000000"/>
              </a:solidFill>
              <a:latin typeface="Source Code Pro Medium"/>
              <a:ea typeface="Source Code Pro Medium"/>
              <a:cs typeface="Source Code Pro Medium"/>
              <a:sym typeface="Source Code Pro Medium"/>
            </a:endParaRPr>
          </a:p>
          <a:p>
            <a:pPr marL="0" lvl="0" indent="182880" algn="just" rtl="0">
              <a:lnSpc>
                <a:spcPct val="150000"/>
              </a:lnSpc>
              <a:spcBef>
                <a:spcPts val="0"/>
              </a:spcBef>
              <a:spcAft>
                <a:spcPts val="0"/>
              </a:spcAft>
              <a:buNone/>
            </a:pPr>
            <a:r>
              <a:rPr lang="en" sz="1200">
                <a:solidFill>
                  <a:srgbClr val="000000"/>
                </a:solidFill>
                <a:latin typeface="Source Code Pro Medium"/>
                <a:ea typeface="Source Code Pro Medium"/>
                <a:cs typeface="Source Code Pro Medium"/>
                <a:sym typeface="Source Code Pro Medium"/>
              </a:rPr>
              <a:t>DATABASE: CSV File</a:t>
            </a:r>
            <a:endParaRPr sz="1200">
              <a:solidFill>
                <a:srgbClr val="000000"/>
              </a:solidFill>
              <a:latin typeface="Source Code Pro Medium"/>
              <a:ea typeface="Source Code Pro Medium"/>
              <a:cs typeface="Source Code Pro Medium"/>
              <a:sym typeface="Source Code Pro Medium"/>
            </a:endParaRPr>
          </a:p>
          <a:p>
            <a:pPr marL="0" lvl="0" indent="182880" algn="just" rtl="0">
              <a:lnSpc>
                <a:spcPct val="150000"/>
              </a:lnSpc>
              <a:spcBef>
                <a:spcPts val="0"/>
              </a:spcBef>
              <a:spcAft>
                <a:spcPts val="0"/>
              </a:spcAft>
              <a:buNone/>
            </a:pPr>
            <a:r>
              <a:rPr lang="en" sz="1200">
                <a:solidFill>
                  <a:srgbClr val="000000"/>
                </a:solidFill>
                <a:latin typeface="Source Code Pro Medium"/>
                <a:ea typeface="Source Code Pro Medium"/>
                <a:cs typeface="Source Code Pro Medium"/>
                <a:sym typeface="Source Code Pro Medium"/>
              </a:rPr>
              <a:t>TECHNIQUES: Component Based Development</a:t>
            </a:r>
            <a:endParaRPr>
              <a:latin typeface="Source Code Pro Medium"/>
              <a:ea typeface="Source Code Pro Medium"/>
              <a:cs typeface="Source Code Pro Medium"/>
              <a:sym typeface="Source Code Pro Medium"/>
            </a:endParaRPr>
          </a:p>
        </p:txBody>
      </p:sp>
      <p:pic>
        <p:nvPicPr>
          <p:cNvPr id="102" name="Google Shape;102;p19"/>
          <p:cNvPicPr preferRelativeResize="0"/>
          <p:nvPr/>
        </p:nvPicPr>
        <p:blipFill>
          <a:blip r:embed="rId3">
            <a:alphaModFix/>
          </a:blip>
          <a:stretch>
            <a:fillRect/>
          </a:stretch>
        </p:blipFill>
        <p:spPr>
          <a:xfrm>
            <a:off x="4260800" y="1093850"/>
            <a:ext cx="4743450" cy="2647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Timeline</a:t>
            </a:r>
            <a:endParaRPr/>
          </a:p>
        </p:txBody>
      </p:sp>
      <p:sp>
        <p:nvSpPr>
          <p:cNvPr id="108" name="Google Shape;108;p20"/>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09" name="Google Shape;109;p20"/>
          <p:cNvPicPr preferRelativeResize="0"/>
          <p:nvPr/>
        </p:nvPicPr>
        <p:blipFill>
          <a:blip r:embed="rId3">
            <a:alphaModFix/>
          </a:blip>
          <a:stretch>
            <a:fillRect/>
          </a:stretch>
        </p:blipFill>
        <p:spPr>
          <a:xfrm>
            <a:off x="1694025" y="151875"/>
            <a:ext cx="941975" cy="941975"/>
          </a:xfrm>
          <a:prstGeom prst="rect">
            <a:avLst/>
          </a:prstGeom>
          <a:noFill/>
          <a:ln>
            <a:noFill/>
          </a:ln>
        </p:spPr>
      </p:pic>
      <p:graphicFrame>
        <p:nvGraphicFramePr>
          <p:cNvPr id="110" name="Google Shape;110;p20"/>
          <p:cNvGraphicFramePr/>
          <p:nvPr/>
        </p:nvGraphicFramePr>
        <p:xfrm>
          <a:off x="989875" y="1630600"/>
          <a:ext cx="7239000" cy="2377260"/>
        </p:xfrm>
        <a:graphic>
          <a:graphicData uri="http://schemas.openxmlformats.org/drawingml/2006/table">
            <a:tbl>
              <a:tblPr>
                <a:noFill/>
                <a:tableStyleId>{89F578FC-C1A3-48FA-80A5-7C713FFE7DB4}</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a:t>MILESTONE</a:t>
                      </a:r>
                      <a:endParaRPr/>
                    </a:p>
                  </a:txBody>
                  <a:tcPr marL="91425" marR="91425" marT="91425" marB="91425"/>
                </a:tc>
                <a:tc>
                  <a:txBody>
                    <a:bodyPr/>
                    <a:lstStyle/>
                    <a:p>
                      <a:pPr marL="0" lvl="0" indent="0" algn="l" rtl="0">
                        <a:spcBef>
                          <a:spcPts val="0"/>
                        </a:spcBef>
                        <a:spcAft>
                          <a:spcPts val="0"/>
                        </a:spcAft>
                        <a:buNone/>
                      </a:pPr>
                      <a:r>
                        <a:rPr lang="en"/>
                        <a:t>Start Date</a:t>
                      </a:r>
                      <a:endParaRPr/>
                    </a:p>
                  </a:txBody>
                  <a:tcPr marL="91425" marR="91425" marT="91425" marB="91425"/>
                </a:tc>
                <a:tc>
                  <a:txBody>
                    <a:bodyPr/>
                    <a:lstStyle/>
                    <a:p>
                      <a:pPr marL="0" lvl="0" indent="0" algn="l" rtl="0">
                        <a:spcBef>
                          <a:spcPts val="0"/>
                        </a:spcBef>
                        <a:spcAft>
                          <a:spcPts val="0"/>
                        </a:spcAft>
                        <a:buNone/>
                      </a:pPr>
                      <a:r>
                        <a:rPr lang="en"/>
                        <a:t>End Date</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Project Proposal</a:t>
                      </a:r>
                      <a:endParaRPr/>
                    </a:p>
                  </a:txBody>
                  <a:tcPr marL="91425" marR="91425" marT="91425" marB="91425"/>
                </a:tc>
                <a:tc>
                  <a:txBody>
                    <a:bodyPr/>
                    <a:lstStyle/>
                    <a:p>
                      <a:pPr marL="0" lvl="0" indent="0" algn="l" rtl="0">
                        <a:spcBef>
                          <a:spcPts val="0"/>
                        </a:spcBef>
                        <a:spcAft>
                          <a:spcPts val="0"/>
                        </a:spcAft>
                        <a:buNone/>
                      </a:pPr>
                      <a:r>
                        <a:rPr lang="en"/>
                        <a:t>03/30/2024</a:t>
                      </a:r>
                      <a:endParaRPr/>
                    </a:p>
                  </a:txBody>
                  <a:tcPr marL="91425" marR="91425" marT="91425" marB="91425"/>
                </a:tc>
                <a:tc>
                  <a:txBody>
                    <a:bodyPr/>
                    <a:lstStyle/>
                    <a:p>
                      <a:pPr marL="0" lvl="0" indent="0" algn="l" rtl="0">
                        <a:spcBef>
                          <a:spcPts val="0"/>
                        </a:spcBef>
                        <a:spcAft>
                          <a:spcPts val="0"/>
                        </a:spcAft>
                        <a:buNone/>
                      </a:pPr>
                      <a:r>
                        <a:rPr lang="en"/>
                        <a:t>04/04/2024</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User Stories</a:t>
                      </a:r>
                      <a:endParaRPr/>
                    </a:p>
                  </a:txBody>
                  <a:tcPr marL="91425" marR="91425" marT="91425" marB="91425"/>
                </a:tc>
                <a:tc>
                  <a:txBody>
                    <a:bodyPr/>
                    <a:lstStyle/>
                    <a:p>
                      <a:pPr marL="0" lvl="0" indent="0" algn="l" rtl="0">
                        <a:spcBef>
                          <a:spcPts val="0"/>
                        </a:spcBef>
                        <a:spcAft>
                          <a:spcPts val="0"/>
                        </a:spcAft>
                        <a:buNone/>
                      </a:pPr>
                      <a:r>
                        <a:rPr lang="en"/>
                        <a:t>04/05/2024</a:t>
                      </a:r>
                      <a:endParaRPr/>
                    </a:p>
                  </a:txBody>
                  <a:tcPr marL="91425" marR="91425" marT="91425" marB="91425"/>
                </a:tc>
                <a:tc>
                  <a:txBody>
                    <a:bodyPr/>
                    <a:lstStyle/>
                    <a:p>
                      <a:pPr marL="0" lvl="0" indent="0" algn="l" rtl="0">
                        <a:spcBef>
                          <a:spcPts val="0"/>
                        </a:spcBef>
                        <a:spcAft>
                          <a:spcPts val="0"/>
                        </a:spcAft>
                        <a:buNone/>
                      </a:pPr>
                      <a:r>
                        <a:rPr lang="en"/>
                        <a:t>04/07/2024</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Feature 1</a:t>
                      </a:r>
                      <a:endParaRPr/>
                    </a:p>
                  </a:txBody>
                  <a:tcPr marL="91425" marR="91425" marT="91425" marB="91425"/>
                </a:tc>
                <a:tc>
                  <a:txBody>
                    <a:bodyPr/>
                    <a:lstStyle/>
                    <a:p>
                      <a:pPr marL="0" lvl="0" indent="0" algn="l" rtl="0">
                        <a:spcBef>
                          <a:spcPts val="0"/>
                        </a:spcBef>
                        <a:spcAft>
                          <a:spcPts val="0"/>
                        </a:spcAft>
                        <a:buNone/>
                      </a:pPr>
                      <a:r>
                        <a:rPr lang="en"/>
                        <a:t>04/08/2024</a:t>
                      </a:r>
                      <a:endParaRPr/>
                    </a:p>
                  </a:txBody>
                  <a:tcPr marL="91425" marR="91425" marT="91425" marB="91425"/>
                </a:tc>
                <a:tc>
                  <a:txBody>
                    <a:bodyPr/>
                    <a:lstStyle/>
                    <a:p>
                      <a:pPr marL="0" lvl="0" indent="0" algn="l" rtl="0">
                        <a:spcBef>
                          <a:spcPts val="0"/>
                        </a:spcBef>
                        <a:spcAft>
                          <a:spcPts val="0"/>
                        </a:spcAft>
                        <a:buNone/>
                      </a:pPr>
                      <a:r>
                        <a:rPr lang="en"/>
                        <a:t>04/14/2024</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Feature 2 </a:t>
                      </a:r>
                      <a:endParaRPr/>
                    </a:p>
                  </a:txBody>
                  <a:tcPr marL="91425" marR="91425" marT="91425" marB="91425"/>
                </a:tc>
                <a:tc>
                  <a:txBody>
                    <a:bodyPr/>
                    <a:lstStyle/>
                    <a:p>
                      <a:pPr marL="0" lvl="0" indent="0" algn="l" rtl="0">
                        <a:spcBef>
                          <a:spcPts val="0"/>
                        </a:spcBef>
                        <a:spcAft>
                          <a:spcPts val="0"/>
                        </a:spcAft>
                        <a:buNone/>
                      </a:pPr>
                      <a:r>
                        <a:rPr lang="en"/>
                        <a:t>04/15/2024</a:t>
                      </a:r>
                      <a:endParaRPr/>
                    </a:p>
                  </a:txBody>
                  <a:tcPr marL="91425" marR="91425" marT="91425" marB="91425"/>
                </a:tc>
                <a:tc>
                  <a:txBody>
                    <a:bodyPr/>
                    <a:lstStyle/>
                    <a:p>
                      <a:pPr marL="0" lvl="0" indent="0" algn="l" rtl="0">
                        <a:spcBef>
                          <a:spcPts val="0"/>
                        </a:spcBef>
                        <a:spcAft>
                          <a:spcPts val="0"/>
                        </a:spcAft>
                        <a:buNone/>
                      </a:pPr>
                      <a:r>
                        <a:rPr lang="en"/>
                        <a:t>04/22/2024</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a:t>Final Delivery</a:t>
                      </a:r>
                      <a:endParaRPr/>
                    </a:p>
                  </a:txBody>
                  <a:tcPr marL="91425" marR="91425" marT="91425" marB="91425"/>
                </a:tc>
                <a:tc>
                  <a:txBody>
                    <a:bodyPr/>
                    <a:lstStyle/>
                    <a:p>
                      <a:pPr marL="0" lvl="0" indent="0" algn="l" rtl="0">
                        <a:spcBef>
                          <a:spcPts val="0"/>
                        </a:spcBef>
                        <a:spcAft>
                          <a:spcPts val="0"/>
                        </a:spcAft>
                        <a:buNone/>
                      </a:pPr>
                      <a:r>
                        <a:rPr lang="en"/>
                        <a:t>04/28/2024</a:t>
                      </a:r>
                      <a:endParaRPr/>
                    </a:p>
                  </a:txBody>
                  <a:tcPr marL="91425" marR="91425" marT="91425" marB="91425"/>
                </a:tc>
                <a:tc>
                  <a:txBody>
                    <a:bodyPr/>
                    <a:lstStyle/>
                    <a:p>
                      <a:pPr marL="0" lvl="0" indent="0" algn="l" rtl="0">
                        <a:spcBef>
                          <a:spcPts val="0"/>
                        </a:spcBef>
                        <a:spcAft>
                          <a:spcPts val="0"/>
                        </a:spcAft>
                        <a:buNone/>
                      </a:pPr>
                      <a:r>
                        <a:rPr lang="en"/>
                        <a:t>05/05/2024</a:t>
                      </a:r>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theme/theme1.xml><?xml version="1.0" encoding="utf-8"?>
<a:theme xmlns:a="http://schemas.openxmlformats.org/drawingml/2006/main"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TotalTime>
  <Words>348</Words>
  <Application>Microsoft Office PowerPoint</Application>
  <PresentationFormat>On-screen Show (16:9)</PresentationFormat>
  <Paragraphs>40</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Source Code Pro</vt:lpstr>
      <vt:lpstr>Amatic SC</vt:lpstr>
      <vt:lpstr>Source Code Pro Medium</vt:lpstr>
      <vt:lpstr>Arial</vt:lpstr>
      <vt:lpstr>Beach Day</vt:lpstr>
      <vt:lpstr>HungerMate</vt:lpstr>
      <vt:lpstr>Introduction</vt:lpstr>
      <vt:lpstr>Statement of problem</vt:lpstr>
      <vt:lpstr>Intent of study</vt:lpstr>
      <vt:lpstr>Research Questions</vt:lpstr>
      <vt:lpstr>SamPle Data </vt:lpstr>
      <vt:lpstr>Methodology</vt:lpstr>
      <vt:lpstr>Timeline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HungerMate</dc:title>
  <cp:lastModifiedBy>Mendoza, Christopher</cp:lastModifiedBy>
  <cp:revision>1</cp:revision>
  <dcterms:modified xsi:type="dcterms:W3CDTF">2024-04-05T03:44:39Z</dcterms:modified>
</cp:coreProperties>
</file>